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62" r:id="rId5"/>
    <p:sldMasterId id="2147483671" r:id="rId6"/>
    <p:sldMasterId id="2147483680" r:id="rId7"/>
    <p:sldMasterId id="2147483688" r:id="rId8"/>
  </p:sldMasterIdLst>
  <p:notesMasterIdLst>
    <p:notesMasterId r:id="rId45"/>
  </p:notesMasterIdLst>
  <p:handoutMasterIdLst>
    <p:handoutMasterId r:id="rId46"/>
  </p:handoutMasterIdLst>
  <p:sldIdLst>
    <p:sldId id="257" r:id="rId9"/>
    <p:sldId id="285" r:id="rId10"/>
    <p:sldId id="333" r:id="rId11"/>
    <p:sldId id="259" r:id="rId12"/>
    <p:sldId id="260" r:id="rId13"/>
    <p:sldId id="301" r:id="rId14"/>
    <p:sldId id="302" r:id="rId15"/>
    <p:sldId id="303" r:id="rId16"/>
    <p:sldId id="305" r:id="rId17"/>
    <p:sldId id="306" r:id="rId18"/>
    <p:sldId id="313" r:id="rId19"/>
    <p:sldId id="304" r:id="rId20"/>
    <p:sldId id="314" r:id="rId21"/>
    <p:sldId id="329" r:id="rId22"/>
    <p:sldId id="315" r:id="rId23"/>
    <p:sldId id="316" r:id="rId24"/>
    <p:sldId id="327" r:id="rId25"/>
    <p:sldId id="317" r:id="rId26"/>
    <p:sldId id="318" r:id="rId27"/>
    <p:sldId id="319" r:id="rId28"/>
    <p:sldId id="330" r:id="rId29"/>
    <p:sldId id="331" r:id="rId30"/>
    <p:sldId id="320" r:id="rId31"/>
    <p:sldId id="321" r:id="rId32"/>
    <p:sldId id="322" r:id="rId33"/>
    <p:sldId id="334" r:id="rId34"/>
    <p:sldId id="323" r:id="rId35"/>
    <p:sldId id="324" r:id="rId36"/>
    <p:sldId id="325" r:id="rId37"/>
    <p:sldId id="307" r:id="rId38"/>
    <p:sldId id="308" r:id="rId39"/>
    <p:sldId id="309" r:id="rId40"/>
    <p:sldId id="326" r:id="rId41"/>
    <p:sldId id="310" r:id="rId42"/>
    <p:sldId id="312" r:id="rId43"/>
    <p:sldId id="328" r:id="rId44"/>
  </p:sldIdLst>
  <p:sldSz cx="12192000" cy="6858000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9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804E"/>
    <a:srgbClr val="009969"/>
    <a:srgbClr val="00A160"/>
    <a:srgbClr val="222268"/>
    <a:srgbClr val="C300DE"/>
    <a:srgbClr val="FFFF00"/>
    <a:srgbClr val="FF8000"/>
    <a:srgbClr val="3635B1"/>
    <a:srgbClr val="E57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8" autoAdjust="0"/>
    <p:restoredTop sz="91143" autoAdjust="0"/>
  </p:normalViewPr>
  <p:slideViewPr>
    <p:cSldViewPr snapToGrid="0">
      <p:cViewPr varScale="1">
        <p:scale>
          <a:sx n="91" d="100"/>
          <a:sy n="91" d="100"/>
        </p:scale>
        <p:origin x="23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036" y="90"/>
      </p:cViewPr>
      <p:guideLst>
        <p:guide orient="horz" pos="2909"/>
        <p:guide pos="21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70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70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501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2150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7" tIns="45543" rIns="91087" bIns="455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706" y="4387136"/>
            <a:ext cx="5578478" cy="4156234"/>
          </a:xfrm>
          <a:prstGeom prst="rect">
            <a:avLst/>
          </a:prstGeom>
        </p:spPr>
        <p:txBody>
          <a:bodyPr vert="horz" lIns="91087" tIns="45543" rIns="91087" bIns="455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501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session we'll be dealing with 1 and 3, a little of 4 and quite a lot of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1691640"/>
            <a:ext cx="3474720" cy="34747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rgbClr val="009969"/>
          </a:solidFill>
        </p:spPr>
        <p:txBody>
          <a:bodyPr wrap="square" lIns="91440" tIns="91440" bIns="91440" rtlCol="0" anchor="ctr" anchorCtr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bg1"/>
                </a:solidFill>
              </a:rPr>
              <a:t>Ohio Department of Transportation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1800" b="1" spc="300" dirty="0" smtClean="0">
                <a:solidFill>
                  <a:schemeClr val="bg1"/>
                </a:solidFill>
              </a:rPr>
              <a:t>www.transportation.ohio.gov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0314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9969"/>
                </a:solidFill>
              </a:rPr>
              <a:t>John R. Kasich, </a:t>
            </a:r>
            <a:r>
              <a:rPr lang="en-US" b="0" i="1" dirty="0" smtClean="0">
                <a:solidFill>
                  <a:srgbClr val="009969"/>
                </a:solidFill>
              </a:rPr>
              <a:t>Governor  </a:t>
            </a:r>
            <a:r>
              <a:rPr lang="en-US" b="0" dirty="0" smtClean="0">
                <a:solidFill>
                  <a:srgbClr val="009969"/>
                </a:solidFill>
              </a:rPr>
              <a:t>  •    Jerry Wray, </a:t>
            </a:r>
            <a:r>
              <a:rPr lang="en-US" b="0" i="1" dirty="0" smtClean="0">
                <a:solidFill>
                  <a:srgbClr val="009969"/>
                </a:solidFill>
              </a:rPr>
              <a:t>Director</a:t>
            </a:r>
            <a:endParaRPr lang="en-US" b="0" i="1" dirty="0">
              <a:solidFill>
                <a:srgbClr val="009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2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5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0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8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0200" y="6310313"/>
            <a:ext cx="8691562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6396336"/>
            <a:ext cx="12192000" cy="461665"/>
          </a:xfrm>
          <a:prstGeom prst="rect">
            <a:avLst/>
          </a:prstGeom>
          <a:solidFill>
            <a:srgbClr val="009969"/>
          </a:solidFill>
          <a:ln w="98425" cmpd="thinThick">
            <a:solidFill>
              <a:srgbClr val="009969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pc="300" dirty="0" smtClean="0">
                <a:solidFill>
                  <a:srgbClr val="FFFFFF"/>
                </a:solidFill>
                <a:latin typeface="Copperplate Gothic Bold" pitchFamily="34" charset="0"/>
              </a:rPr>
              <a:t>www.transportation.ohio.gov</a:t>
            </a:r>
            <a:endParaRPr lang="en-US" spc="300" dirty="0">
              <a:solidFill>
                <a:srgbClr val="FFFFFF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" y="603146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598275" algn="r"/>
              </a:tabLst>
            </a:pP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John R. Kasich,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Governor	</a:t>
            </a: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Jerry Wray,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Director</a:t>
            </a:r>
            <a:endParaRPr lang="en-US" sz="1400" dirty="0">
              <a:solidFill>
                <a:srgbClr val="009969"/>
              </a:solidFill>
              <a:latin typeface="Copperplate Gothic Light" pitchFamily="34" charset="0"/>
              <a:ea typeface="Times New Roman"/>
              <a:cs typeface="CopprplGoth Bd BT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932518" y="2676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763286"/>
          </a:xfrm>
          <a:prstGeom prst="rect">
            <a:avLst/>
          </a:prstGeom>
          <a:solidFill>
            <a:srgbClr val="009969"/>
          </a:solidFill>
          <a:ln w="127000" cmpd="thinThick">
            <a:solidFill>
              <a:srgbClr val="009969"/>
            </a:solidFill>
          </a:ln>
        </p:spPr>
        <p:txBody>
          <a:bodyPr wrap="square" lIns="0" tIns="274320" rIns="0" bIns="9144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US" sz="32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  <a:endParaRPr lang="en-US" sz="3200" dirty="0">
              <a:solidFill>
                <a:srgbClr val="FFFFFF"/>
              </a:solidFill>
              <a:latin typeface="Copperplate Gothic Bold" pitchFamily="34" charset="0"/>
              <a:ea typeface="Times New Roman"/>
              <a:cs typeface="CopprplGoth Bd B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7556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Copperplate Gothic Light" pitchFamily="34" charset="0"/>
              </a:defRPr>
            </a:lvl1pPr>
            <a:lvl2pPr>
              <a:defRPr>
                <a:latin typeface="Copperplate Gothic Light" pitchFamily="34" charset="0"/>
              </a:defRPr>
            </a:lvl2pPr>
            <a:lvl3pPr>
              <a:defRPr>
                <a:latin typeface="Copperplate Gothic Light" pitchFamily="34" charset="0"/>
              </a:defRPr>
            </a:lvl3pPr>
            <a:lvl4pPr>
              <a:defRPr>
                <a:latin typeface="Copperplate Gothic Light" pitchFamily="34" charset="0"/>
              </a:defRPr>
            </a:lvl4pPr>
            <a:lvl5pPr>
              <a:defRPr>
                <a:latin typeface="Copperplate Gothic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0" i="1" u="sng" baseline="0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27432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3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10363200" cy="4114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0" dirty="0" smtClean="0"/>
              <a:t>First </a:t>
            </a:r>
            <a:r>
              <a:rPr lang="en-US" sz="3200" b="0" dirty="0" err="1" smtClean="0"/>
              <a:t>Lastname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Title</a:t>
            </a:r>
            <a:br>
              <a:rPr lang="en-US" sz="3200" b="0" dirty="0" smtClean="0"/>
            </a:br>
            <a:r>
              <a:rPr lang="en-US" sz="3200" b="0" dirty="0" smtClean="0"/>
              <a:t>Division, Office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5867400"/>
            <a:ext cx="10363200" cy="609600"/>
          </a:xfrm>
        </p:spPr>
        <p:txBody>
          <a:bodyPr rtlCol="0" anchor="ctr" anchorCtr="0">
            <a:normAutofit/>
          </a:bodyPr>
          <a:lstStyle>
            <a:lvl1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400" baseline="0">
                <a:latin typeface="Georgia" pitchFamily="18" charset="0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Month 0, 2011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17600" y="685800"/>
            <a:ext cx="10769600" cy="4456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</a:tabLst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95300" y="1337846"/>
            <a:ext cx="1120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728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5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0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5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969"/>
                </a:solidFill>
                <a:latin typeface="Calibri"/>
                <a:cs typeface="Calibri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4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for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1524000"/>
            <a:ext cx="10871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08819" y="6346612"/>
            <a:ext cx="9254381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9" y="1"/>
            <a:ext cx="9141883" cy="6858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76600"/>
            <a:ext cx="103632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400" y="6019800"/>
            <a:ext cx="10363200" cy="457200"/>
          </a:xfrm>
        </p:spPr>
        <p:txBody>
          <a:bodyPr rtlCol="0" anchor="ctr" anchorCtr="0">
            <a:normAutofit/>
          </a:bodyPr>
          <a:lstStyle>
            <a:lvl1pPr algn="ctr" fontAlgn="auto">
              <a:spcAft>
                <a:spcPts val="0"/>
              </a:spcAft>
              <a:buFont typeface="Arial" pitchFamily="34" charset="0"/>
              <a:buNone/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06400" y="419100"/>
            <a:ext cx="113792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Copperplate Gothic Bold" pitchFamily="34" charset="0"/>
              </a:rPr>
              <a:t>Ohio Department of Transportation</a:t>
            </a:r>
            <a:endParaRPr lang="en-US" sz="3200" b="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0" y="1066799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0922000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gi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182880" rIns="36576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56" r:id="rId4"/>
    <p:sldLayoutId id="2147483659" r:id="rId5"/>
    <p:sldLayoutId id="2147483660" r:id="rId6"/>
    <p:sldLayoutId id="2147483657" r:id="rId7"/>
    <p:sldLayoutId id="214748366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0996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340975" y="6310313"/>
            <a:ext cx="81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0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54496"/>
            <a:ext cx="12192000" cy="50292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009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63500" cmpd="thinThick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972800" y="6324600"/>
            <a:ext cx="6096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defRPr/>
            </a:pPr>
            <a:fld id="{E39B0399-9EE4-40D6-92E9-F4A1F2E78343}" type="slidenum">
              <a:rPr lang="en-US" sz="1400" b="0">
                <a:solidFill>
                  <a:srgbClr val="009969"/>
                </a:solidFill>
                <a:latin typeface="Copperplate Gothic Bold" pitchFamily="34" charset="0"/>
              </a:rPr>
              <a:pPr algn="ctr">
                <a:defRPr/>
              </a:pPr>
              <a:t>‹#›</a:t>
            </a:fld>
            <a:endParaRPr lang="en-US" sz="14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37920" y="6324600"/>
            <a:ext cx="983488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849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0">
          <a:ln>
            <a:noFill/>
          </a:ln>
          <a:solidFill>
            <a:schemeClr val="bg1"/>
          </a:solidFill>
          <a:latin typeface="Copperplate Gothic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0896600" y="6248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FFFFFF"/>
                </a:solidFill>
                <a:latin typeface="Calibri"/>
                <a:cs typeface="Calibri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9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3200">
          <a:solidFill>
            <a:schemeClr val="bg1"/>
          </a:solidFill>
          <a:latin typeface="Calibri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800">
          <a:solidFill>
            <a:schemeClr val="bg1"/>
          </a:solidFill>
          <a:latin typeface="Calibri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9"/>
        </a:buBlip>
        <a:defRPr sz="2400">
          <a:solidFill>
            <a:schemeClr val="bg1"/>
          </a:solidFill>
          <a:latin typeface="Calibri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3600" y="6356350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9969"/>
                </a:solidFill>
                <a:latin typeface="Georgia"/>
                <a:cs typeface="Georgia"/>
              </a:defRPr>
            </a:lvl1pPr>
          </a:lstStyle>
          <a:p>
            <a:fld id="{69613AB2-367A-D14A-8FDD-A9BCCDB153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9969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009969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009969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9969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9969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009969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 bwMode="auto">
          <a:xfrm>
            <a:off x="830510" y="718657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sz="5400" kern="0" dirty="0" smtClean="0"/>
              <a:t>Design Impact to New Structures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endParaRPr lang="en-US" sz="2800" kern="0" dirty="0"/>
          </a:p>
          <a:p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en-US" sz="2800" b="0" kern="0" dirty="0" smtClean="0"/>
              <a:t>Ed Baznik</a:t>
            </a:r>
            <a:br>
              <a:rPr lang="en-US" sz="2800" b="0" kern="0" dirty="0" smtClean="0"/>
            </a:br>
            <a:r>
              <a:rPr lang="en-US" sz="2800" b="0" kern="0" dirty="0" smtClean="0"/>
              <a:t>Bridge Engineer</a:t>
            </a:r>
            <a:br>
              <a:rPr lang="en-US" sz="2800" b="0" kern="0" dirty="0" smtClean="0"/>
            </a:br>
            <a:r>
              <a:rPr lang="en-US" sz="2800" b="0" kern="0" dirty="0" smtClean="0"/>
              <a:t>Michael Baker International</a:t>
            </a:r>
          </a:p>
          <a:p>
            <a:r>
              <a:rPr lang="en-US" sz="2800" b="0" kern="0" dirty="0" smtClean="0"/>
              <a:t>December 14, 2016</a:t>
            </a:r>
            <a:endParaRPr lang="en-US" sz="28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40" y="5729759"/>
            <a:ext cx="2961940" cy="8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292" t="21482" r="63958" b="7407"/>
          <a:stretch/>
        </p:blipFill>
        <p:spPr>
          <a:xfrm>
            <a:off x="6811724" y="1500268"/>
            <a:ext cx="4876800" cy="41067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49033" t="23689" r="30867" b="6146"/>
          <a:stretch/>
        </p:blipFill>
        <p:spPr bwMode="auto">
          <a:xfrm>
            <a:off x="513806" y="1517571"/>
            <a:ext cx="5979546" cy="4925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91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649" t="46981" r="73911" b="9398"/>
          <a:stretch/>
        </p:blipFill>
        <p:spPr bwMode="auto">
          <a:xfrm>
            <a:off x="3559289" y="2358672"/>
            <a:ext cx="5215880" cy="4234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9651" y="1780012"/>
            <a:ext cx="895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Given S</a:t>
            </a:r>
            <a:r>
              <a:rPr lang="en-US" sz="2400" baseline="-25000" dirty="0" smtClean="0">
                <a:solidFill>
                  <a:schemeClr val="bg1"/>
                </a:solidFill>
              </a:rPr>
              <a:t>D1</a:t>
            </a:r>
            <a:r>
              <a:rPr lang="en-US" sz="2400" dirty="0" smtClean="0">
                <a:solidFill>
                  <a:schemeClr val="bg1"/>
                </a:solidFill>
              </a:rPr>
              <a:t> = 0.07, </a:t>
            </a:r>
            <a:r>
              <a:rPr lang="en-US" sz="2400" dirty="0" err="1" smtClean="0">
                <a:solidFill>
                  <a:schemeClr val="bg1"/>
                </a:solidFill>
              </a:rPr>
              <a:t>f’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 = 4 </a:t>
            </a:r>
            <a:r>
              <a:rPr lang="en-US" sz="2400" dirty="0" err="1" smtClean="0">
                <a:solidFill>
                  <a:schemeClr val="bg1"/>
                </a:solidFill>
              </a:rPr>
              <a:t>ksi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dirty="0" err="1" smtClean="0">
                <a:solidFill>
                  <a:schemeClr val="bg1"/>
                </a:solidFill>
              </a:rPr>
              <a:t>f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 = 60ksi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9520" t="22942" r="62449" b="12884"/>
          <a:stretch/>
        </p:blipFill>
        <p:spPr bwMode="auto">
          <a:xfrm>
            <a:off x="3344531" y="2007235"/>
            <a:ext cx="5502938" cy="4349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18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Column Detailing Example #1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0566" t="35979" r="62292" b="26957"/>
          <a:stretch/>
        </p:blipFill>
        <p:spPr bwMode="auto">
          <a:xfrm>
            <a:off x="2849401" y="4605363"/>
            <a:ext cx="6493194" cy="2073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9950" y="1580172"/>
            <a:ext cx="667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From ODOT BDM 301.4.4.1,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49728" r="64395" b="14392"/>
          <a:stretch/>
        </p:blipFill>
        <p:spPr bwMode="auto">
          <a:xfrm>
            <a:off x="2849402" y="1949504"/>
            <a:ext cx="6493194" cy="243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84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9234" t="24568" r="17379" b="21242"/>
          <a:stretch/>
        </p:blipFill>
        <p:spPr bwMode="auto">
          <a:xfrm>
            <a:off x="2683347" y="1761586"/>
            <a:ext cx="6825306" cy="3555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43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Column Detailing Example #1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029" t="14238" r="71776" b="21375"/>
          <a:stretch/>
        </p:blipFill>
        <p:spPr>
          <a:xfrm>
            <a:off x="2837111" y="1241469"/>
            <a:ext cx="6517777" cy="54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Column Detailing Example #1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61" t="43044" r="72372" b="21251"/>
          <a:stretch/>
        </p:blipFill>
        <p:spPr>
          <a:xfrm>
            <a:off x="2228437" y="1610844"/>
            <a:ext cx="7735125" cy="37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4395"/>
            <a:ext cx="109728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485" t="12509" r="72098" b="4930"/>
          <a:stretch/>
        </p:blipFill>
        <p:spPr bwMode="auto">
          <a:xfrm>
            <a:off x="3422877" y="1214114"/>
            <a:ext cx="5346245" cy="5505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95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8421" y="1521595"/>
            <a:ext cx="895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Given S</a:t>
            </a:r>
            <a:r>
              <a:rPr lang="en-US" sz="2400" baseline="-25000" dirty="0" smtClean="0">
                <a:solidFill>
                  <a:schemeClr val="bg1"/>
                </a:solidFill>
              </a:rPr>
              <a:t>D1</a:t>
            </a:r>
            <a:r>
              <a:rPr lang="en-US" sz="2400" dirty="0" smtClean="0">
                <a:solidFill>
                  <a:schemeClr val="bg1"/>
                </a:solidFill>
              </a:rPr>
              <a:t> = 0.12, </a:t>
            </a:r>
            <a:r>
              <a:rPr lang="en-US" sz="2400" dirty="0" err="1" smtClean="0">
                <a:solidFill>
                  <a:schemeClr val="bg1"/>
                </a:solidFill>
              </a:rPr>
              <a:t>f’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 = 4 </a:t>
            </a:r>
            <a:r>
              <a:rPr lang="en-US" sz="2400" dirty="0" err="1" smtClean="0">
                <a:solidFill>
                  <a:schemeClr val="bg1"/>
                </a:solidFill>
              </a:rPr>
              <a:t>ksi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dirty="0" err="1" smtClean="0">
                <a:solidFill>
                  <a:schemeClr val="bg1"/>
                </a:solidFill>
              </a:rPr>
              <a:t>f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 = 60ksi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181" t="14369" r="64136" b="13306"/>
          <a:stretch/>
        </p:blipFill>
        <p:spPr bwMode="auto">
          <a:xfrm>
            <a:off x="1718324" y="2087217"/>
            <a:ext cx="8751135" cy="4481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37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9520" t="22942" r="62449" b="12884"/>
          <a:stretch/>
        </p:blipFill>
        <p:spPr bwMode="auto">
          <a:xfrm>
            <a:off x="3046175" y="1493139"/>
            <a:ext cx="6099650" cy="4949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47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3AB2-367A-D14A-8FDD-A9BCCDB1536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9462" t="15163" r="69206" b="22305"/>
          <a:stretch/>
        </p:blipFill>
        <p:spPr bwMode="auto">
          <a:xfrm>
            <a:off x="640391" y="89680"/>
            <a:ext cx="9968947" cy="6649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2114026" y="2055303"/>
            <a:ext cx="6686025" cy="1233181"/>
          </a:xfrm>
          <a:prstGeom prst="ellipse">
            <a:avLst/>
          </a:prstGeom>
          <a:noFill/>
          <a:ln w="38100">
            <a:solidFill>
              <a:srgbClr val="00A1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14026" y="3414319"/>
            <a:ext cx="6838425" cy="880844"/>
          </a:xfrm>
          <a:prstGeom prst="ellipse">
            <a:avLst/>
          </a:prstGeom>
          <a:noFill/>
          <a:ln w="38100">
            <a:solidFill>
              <a:srgbClr val="00A1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52451" y="2365505"/>
            <a:ext cx="18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D804E"/>
                </a:solidFill>
              </a:rPr>
              <a:t>Seismic Hazard Identification</a:t>
            </a:r>
            <a:endParaRPr lang="en-US" dirty="0">
              <a:solidFill>
                <a:srgbClr val="0D804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2451" y="3531575"/>
            <a:ext cx="26299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D804E"/>
                </a:solidFill>
              </a:rPr>
              <a:t>Implications to Structures Design</a:t>
            </a:r>
            <a:endParaRPr lang="en-US" dirty="0">
              <a:solidFill>
                <a:srgbClr val="0D8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035" y="1417638"/>
            <a:ext cx="10608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Start by determining plastic hinge region, length of transverse reinforcing extension into adjoining member, and maximum pitch per LRFD 5.10.11.4.1e.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-Plastic hinge zone is the maximum of: cross section dimension, one sixth of column clear height, or 18”. </a:t>
            </a:r>
            <a:r>
              <a:rPr lang="en-US" u="sng" dirty="0" smtClean="0">
                <a:solidFill>
                  <a:schemeClr val="bg1"/>
                </a:solidFill>
              </a:rPr>
              <a:t>Use 3’-0”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5928" t="17990" r="43874" b="9068"/>
          <a:stretch/>
        </p:blipFill>
        <p:spPr bwMode="auto">
          <a:xfrm>
            <a:off x="4396173" y="2684476"/>
            <a:ext cx="3405588" cy="4051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3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035" y="1417638"/>
            <a:ext cx="10608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Start by determining plastic hinge region, length of transverse reinforcing extension into adjoining member, and maximum pitch per LRFD 5.10.11.4.1e.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-Extend transverse reinforcing into top and bottom connections not less than one half the maximum column dimension or 15”. </a:t>
            </a:r>
            <a:r>
              <a:rPr lang="en-US" u="sng" dirty="0" smtClean="0">
                <a:solidFill>
                  <a:schemeClr val="bg1"/>
                </a:solidFill>
              </a:rPr>
              <a:t>Use 18”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2194" t="17478" r="32906" b="8560"/>
          <a:stretch/>
        </p:blipFill>
        <p:spPr bwMode="auto">
          <a:xfrm>
            <a:off x="4461178" y="2941524"/>
            <a:ext cx="3269644" cy="3778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44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035" y="1417638"/>
            <a:ext cx="10608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Start by determining plastic hinge region, length of transverse reinforcing extension into adjoining member, and maximum pitch per LRFD 5.10.11.4.1e.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-Transverse reinforcement shall be spaced not to exceed one quarter of the minimum member dimension or 4” center to center. </a:t>
            </a:r>
            <a:r>
              <a:rPr lang="en-US" u="sng" dirty="0" smtClean="0">
                <a:solidFill>
                  <a:schemeClr val="bg1"/>
                </a:solidFill>
              </a:rPr>
              <a:t>Use 4”</a:t>
            </a:r>
          </a:p>
        </p:txBody>
      </p:sp>
    </p:spTree>
    <p:extLst>
      <p:ext uri="{BB962C8B-B14F-4D97-AF65-F5344CB8AC3E}">
        <p14:creationId xmlns:p14="http://schemas.microsoft.com/office/powerpoint/2010/main" val="41893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#2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3346" t="28524" r="32921" b="10964"/>
          <a:stretch/>
        </p:blipFill>
        <p:spPr bwMode="auto">
          <a:xfrm>
            <a:off x="3315666" y="1270100"/>
            <a:ext cx="5560668" cy="5360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40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1353" t="20810" r="31212" b="18722"/>
          <a:stretch/>
        </p:blipFill>
        <p:spPr bwMode="auto">
          <a:xfrm>
            <a:off x="2600661" y="1321191"/>
            <a:ext cx="6990677" cy="5116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85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1407" t="41927" r="32588" b="22547"/>
          <a:stretch/>
        </p:blipFill>
        <p:spPr bwMode="auto">
          <a:xfrm>
            <a:off x="2654682" y="1929194"/>
            <a:ext cx="6882636" cy="3439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55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Detailing Example #2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2821" t="44824" r="66653" b="35676"/>
          <a:stretch/>
        </p:blipFill>
        <p:spPr bwMode="auto">
          <a:xfrm>
            <a:off x="8498046" y="3035450"/>
            <a:ext cx="2181138" cy="1066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1111" t="54954" r="56961" b="25794"/>
          <a:stretch/>
        </p:blipFill>
        <p:spPr bwMode="auto">
          <a:xfrm>
            <a:off x="1230285" y="3035451"/>
            <a:ext cx="2964210" cy="1066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8556" y="2520351"/>
            <a:ext cx="9060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LRFD 5.7.4.6 			       vs. 			    LRFD 5.10.11.4.1d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6162" y="4962946"/>
            <a:ext cx="10486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-For columns with 2” cover, these two equations result in very similar volumetric ratios. When 3” of cover is used, 5.7.4.6 governs for the most commonly used column diameters.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1419" t="19026" r="31210" b="45287"/>
          <a:stretch/>
        </p:blipFill>
        <p:spPr bwMode="auto">
          <a:xfrm>
            <a:off x="2275875" y="2350266"/>
            <a:ext cx="7640250" cy="3543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941" y="1699286"/>
            <a:ext cx="966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-Transverse reinforcing extension into adjoining member per LRFD 5.10.11.4.1e &amp; 5.10.11.4.3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1623" t="19513" r="32054" b="7834"/>
          <a:stretch/>
        </p:blipFill>
        <p:spPr bwMode="auto">
          <a:xfrm>
            <a:off x="3292683" y="1258246"/>
            <a:ext cx="5641591" cy="5444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9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Detailing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3985" t="40391" r="72770" b="31472"/>
          <a:stretch/>
        </p:blipFill>
        <p:spPr bwMode="auto">
          <a:xfrm>
            <a:off x="6139068" y="2781203"/>
            <a:ext cx="4643755" cy="2190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6872" t="14698" r="78334" b="6678"/>
          <a:stretch/>
        </p:blipFill>
        <p:spPr bwMode="auto">
          <a:xfrm>
            <a:off x="1652631" y="1208014"/>
            <a:ext cx="3896197" cy="5522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11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Design Impact to New Structures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-Minimum Support Length Example #1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-Minimum Support Length Example #2</a:t>
            </a: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</a:rPr>
              <a:t>Column Detailing Example #1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-Column Detailing Example #</a:t>
            </a:r>
            <a:r>
              <a:rPr lang="en-US" dirty="0" smtClean="0">
                <a:latin typeface="Calibri" panose="020F0502020204030204" pitchFamily="34" charset="0"/>
              </a:rPr>
              <a:t>2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-Horizontal Connection Force Example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-Support </a:t>
            </a:r>
            <a:r>
              <a:rPr lang="en-US" dirty="0" err="1">
                <a:latin typeface="Calibri" panose="020F0502020204030204" pitchFamily="34" charset="0"/>
              </a:rPr>
              <a:t>Crossframe</a:t>
            </a:r>
            <a:r>
              <a:rPr lang="en-US" dirty="0">
                <a:latin typeface="Calibri" panose="020F0502020204030204" pitchFamily="34" charset="0"/>
              </a:rPr>
              <a:t> Sizing Example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Horizontal Connection Force Example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59" t="24415" r="51363" b="10077"/>
          <a:stretch/>
        </p:blipFill>
        <p:spPr>
          <a:xfrm>
            <a:off x="351182" y="1624251"/>
            <a:ext cx="11620288" cy="45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Horizontal Connection Force Example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500" t="41843" r="9100" b="4446"/>
          <a:stretch/>
        </p:blipFill>
        <p:spPr>
          <a:xfrm>
            <a:off x="427322" y="2896795"/>
            <a:ext cx="6290807" cy="3346174"/>
          </a:xfrm>
          <a:prstGeom prst="rect">
            <a:avLst/>
          </a:prstGeom>
        </p:spPr>
      </p:pic>
      <p:pic>
        <p:nvPicPr>
          <p:cNvPr id="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208" t="30479" r="37292" b="33965"/>
          <a:stretch/>
        </p:blipFill>
        <p:spPr>
          <a:xfrm>
            <a:off x="6964443" y="2446059"/>
            <a:ext cx="4746078" cy="3796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322" y="1714914"/>
            <a:ext cx="1128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ramp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bridge is located in Seismic Performance Zone 1 and has an acceleration coefficient, As, of 0.064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The transverse section consists of four plate girders. </a:t>
            </a:r>
            <a:endParaRPr lang="en-US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Horizontal Connection Force Example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3423" t="36535" r="28419" b="14915"/>
          <a:stretch/>
        </p:blipFill>
        <p:spPr bwMode="auto">
          <a:xfrm>
            <a:off x="318578" y="2210240"/>
            <a:ext cx="4688886" cy="3532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6477" y="1501674"/>
            <a:ext cx="62459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Factor the dead load at the Extreme Event I Load Combination using LRFD Table 3.4.1-1 and Table 3.4.1-2. 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DC1 and DC2 factor is 1.25, DW factor is 1.50. Summing dead loads, Pier 1B governs with the largest permanent total dead load. </a:t>
            </a: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9569" t="35081" r="69397" b="34047"/>
          <a:stretch/>
        </p:blipFill>
        <p:spPr bwMode="auto">
          <a:xfrm>
            <a:off x="5235808" y="3585833"/>
            <a:ext cx="6245923" cy="2156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01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 Connection Force Example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8979" t="31757" r="69373" b="22065"/>
          <a:stretch/>
        </p:blipFill>
        <p:spPr bwMode="auto">
          <a:xfrm>
            <a:off x="1836341" y="1603574"/>
            <a:ext cx="8519317" cy="3958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2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95300" y="196422"/>
            <a:ext cx="10972800" cy="1143000"/>
          </a:xfrm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Support </a:t>
            </a:r>
            <a:r>
              <a:rPr lang="en-US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Crossframe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Sizing Example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123614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According to ODOT BDM 301.4.4.1.b: “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Crossframes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to resist the horizontal connection force at the Extreme Event Limit State shall be provided to create a direct load path from the point of horizontal connection force application to the deck”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3946" r="66292" b="4684"/>
          <a:stretch/>
        </p:blipFill>
        <p:spPr bwMode="auto">
          <a:xfrm>
            <a:off x="2132621" y="1835934"/>
            <a:ext cx="7406640" cy="4914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753323" y="4442820"/>
            <a:ext cx="852805" cy="6019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none" lIns="91440" tIns="45720" rIns="91440" bIns="45720" anchor="t" anchorCtr="0">
            <a:noAutofit/>
          </a:bodyPr>
          <a:lstStyle/>
          <a:p>
            <a:r>
              <a:rPr lang="en-US" sz="1600" b="1" dirty="0">
                <a:effectLst/>
              </a:rPr>
              <a:t>Horizontal </a:t>
            </a:r>
            <a:endParaRPr lang="en-US" sz="1600" dirty="0">
              <a:effectLst/>
            </a:endParaRPr>
          </a:p>
          <a:p>
            <a:r>
              <a:rPr lang="en-US" sz="1600" b="1" dirty="0">
                <a:effectLst/>
              </a:rPr>
              <a:t>Connection </a:t>
            </a:r>
            <a:endParaRPr lang="en-US" sz="1600" dirty="0">
              <a:effectLst/>
            </a:endParaRPr>
          </a:p>
          <a:p>
            <a:r>
              <a:rPr lang="en-US" sz="1600" b="1" dirty="0">
                <a:effectLst/>
              </a:rPr>
              <a:t>Force</a:t>
            </a:r>
            <a:endParaRPr lang="en-US" sz="1600" dirty="0">
              <a:effectLst/>
            </a:endParaRPr>
          </a:p>
        </p:txBody>
      </p:sp>
      <p:sp>
        <p:nvSpPr>
          <p:cNvPr id="9" name="Left Arrow 8"/>
          <p:cNvSpPr/>
          <p:nvPr/>
        </p:nvSpPr>
        <p:spPr>
          <a:xfrm rot="1693302">
            <a:off x="7472971" y="3516144"/>
            <a:ext cx="560705" cy="2184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Left Arrow 9"/>
          <p:cNvSpPr/>
          <p:nvPr/>
        </p:nvSpPr>
        <p:spPr>
          <a:xfrm rot="1593366">
            <a:off x="5486056" y="3385334"/>
            <a:ext cx="560705" cy="2184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545807">
            <a:off x="3542956" y="3298974"/>
            <a:ext cx="560705" cy="2184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0800000">
            <a:off x="5277458" y="4586754"/>
            <a:ext cx="977900" cy="48450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644236" y="4636632"/>
            <a:ext cx="1092200" cy="2914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none" lIns="91440" tIns="45720" rIns="91440" bIns="45720" anchor="t" anchorCtr="0">
            <a:noAutofit/>
          </a:bodyPr>
          <a:lstStyle/>
          <a:p>
            <a:r>
              <a:rPr lang="en-US" sz="1600" b="1" dirty="0">
                <a:effectLst/>
              </a:rPr>
              <a:t>Ground Motion</a:t>
            </a:r>
            <a:endParaRPr lang="en-US" sz="1600" dirty="0">
              <a:effectLst/>
            </a:endParaRPr>
          </a:p>
        </p:txBody>
      </p:sp>
      <p:sp>
        <p:nvSpPr>
          <p:cNvPr id="14" name="Left Arrow 13"/>
          <p:cNvSpPr/>
          <p:nvPr/>
        </p:nvSpPr>
        <p:spPr>
          <a:xfrm rot="10800000">
            <a:off x="8001291" y="4295924"/>
            <a:ext cx="518160" cy="7302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Support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Crossframe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Sizing Example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671" t="21143" r="67747" b="27664"/>
          <a:stretch/>
        </p:blipFill>
        <p:spPr>
          <a:xfrm>
            <a:off x="3920830" y="2418057"/>
            <a:ext cx="4350339" cy="2189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2750" y="1392369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Using ODOT Standard Drawing GSD-1-96, a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crossframe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member size can be selected based upon girder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depth.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767" y="4893376"/>
            <a:ext cx="693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It is ODOT’s intent that bracing be required at bearings to provide a load path between the substructure and the superstructure, not to require design of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crossframes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or their connections. </a:t>
            </a:r>
          </a:p>
        </p:txBody>
      </p:sp>
    </p:spTree>
    <p:extLst>
      <p:ext uri="{BB962C8B-B14F-4D97-AF65-F5344CB8AC3E}">
        <p14:creationId xmlns:p14="http://schemas.microsoft.com/office/powerpoint/2010/main" val="38651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#1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1946" t="26008" r="51388" b="23621"/>
          <a:stretch/>
        </p:blipFill>
        <p:spPr bwMode="auto">
          <a:xfrm>
            <a:off x="304800" y="1828800"/>
            <a:ext cx="11506200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22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#1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0494" t="24747" r="62300" b="28419"/>
          <a:stretch/>
        </p:blipFill>
        <p:spPr bwMode="auto">
          <a:xfrm>
            <a:off x="5599247" y="2686413"/>
            <a:ext cx="5983153" cy="2416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18083" t="18074" r="65917" b="8153"/>
          <a:stretch/>
        </p:blipFill>
        <p:spPr bwMode="auto">
          <a:xfrm>
            <a:off x="1374321" y="1589313"/>
            <a:ext cx="3695700" cy="511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79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7739"/>
            <a:ext cx="10972800" cy="1143000"/>
          </a:xfrm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Support Length Example #1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1294" y="1433018"/>
            <a:ext cx="61673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According to LRFD 4.7.4.4, the height (H) used in Equation 4.7.4.4-1 is defined as: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abutments, the average height of columns supporting the bridge deck from the abutment to the next expansion joint 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columns and/or piers, column, or pier height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hinges within a span, average height of the adjacent two columns or piers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-0.0 for single span bridges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9467" t="13036" r="30683" b="1348"/>
          <a:stretch/>
        </p:blipFill>
        <p:spPr bwMode="auto">
          <a:xfrm>
            <a:off x="248872" y="1340739"/>
            <a:ext cx="5086525" cy="5102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94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9" t="24415" r="51363" b="10077"/>
          <a:stretch/>
        </p:blipFill>
        <p:spPr>
          <a:xfrm>
            <a:off x="282255" y="1610138"/>
            <a:ext cx="11575127" cy="45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#2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8887" y="1693485"/>
            <a:ext cx="5867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According to LRFD 4.7.4.4, the height (H) used in Equation 4.7.4.4-1 is defined as: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abutments, the average height of columns supporting the bridge deck from the abutment to the next expansion joint 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columns and/or piers, column, or pier height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-For hinges within a span, average height of the adjacent two columns or piers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-0.0 for single span bridges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32709" r="69521" b="30823"/>
          <a:stretch/>
        </p:blipFill>
        <p:spPr bwMode="auto">
          <a:xfrm>
            <a:off x="5996608" y="5356987"/>
            <a:ext cx="2514600" cy="1053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17870" r="67167" b="7652"/>
          <a:stretch/>
        </p:blipFill>
        <p:spPr bwMode="auto">
          <a:xfrm>
            <a:off x="205408" y="1814312"/>
            <a:ext cx="5791200" cy="4596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86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009969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Minimum Support Length Example #2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50"/>
          <a:stretch/>
        </p:blipFill>
        <p:spPr>
          <a:xfrm>
            <a:off x="6549503" y="1558163"/>
            <a:ext cx="4906411" cy="2291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94" t="-1" r="41942" b="6452"/>
          <a:stretch/>
        </p:blipFill>
        <p:spPr>
          <a:xfrm>
            <a:off x="7880805" y="3925956"/>
            <a:ext cx="2362200" cy="238212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/>
          <a:srcRect l="45930" t="20518" r="28847" b="10038"/>
          <a:stretch/>
        </p:blipFill>
        <p:spPr bwMode="auto">
          <a:xfrm>
            <a:off x="275344" y="1558163"/>
            <a:ext cx="6041565" cy="37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45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OT Master - Business Card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254F0589-961C-423B-900E-FA7FEA1152C3}"/>
    </a:ext>
  </a:extLst>
</a:theme>
</file>

<file path=ppt/theme/theme2.xml><?xml version="1.0" encoding="utf-8"?>
<a:theme xmlns:a="http://schemas.openxmlformats.org/drawingml/2006/main" name="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chemeClr val="bg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5919EEE2-B5B3-4ADB-909B-E8B58534D401}"/>
    </a:ext>
  </a:extLst>
</a:theme>
</file>

<file path=ppt/theme/theme3.xml><?xml version="1.0" encoding="utf-8"?>
<a:theme xmlns:a="http://schemas.openxmlformats.org/drawingml/2006/main" name="ODOT Master - Letterhead Sty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pperplateArial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CF5B6CDD-4D4B-4558-8278-C359AD2B8A4C}"/>
    </a:ext>
  </a:extLst>
</a:theme>
</file>

<file path=ppt/theme/theme4.xml><?xml version="1.0" encoding="utf-8"?>
<a:theme xmlns:a="http://schemas.openxmlformats.org/drawingml/2006/main" name="ODOT Master - New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rgia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PowerPoint Templates 2015-All-Wide.potx" id="{6C7B56E8-FB91-464B-B5D2-249FD1B6BA5C}" vid="{6778CCF8-371A-4D1D-AB1B-9C6C033500B2}"/>
    </a:ext>
  </a:extLst>
</a:theme>
</file>

<file path=ppt/theme/theme5.xml><?xml version="1.0" encoding="utf-8"?>
<a:theme xmlns:a="http://schemas.openxmlformats.org/drawingml/2006/main" name="White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CC6A1A93C5B4C8CEC5EBCC20591CC" ma:contentTypeVersion="2" ma:contentTypeDescription="Create a new document." ma:contentTypeScope="" ma:versionID="463cf62d06173f3b1bca093777b962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a04f41f57281dba513c6718935211d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C1F685-D67C-4515-9E3D-E3DEEDA5B884}"/>
</file>

<file path=customXml/itemProps2.xml><?xml version="1.0" encoding="utf-8"?>
<ds:datastoreItem xmlns:ds="http://schemas.openxmlformats.org/officeDocument/2006/customXml" ds:itemID="{D3BC61EB-F99C-416A-973D-C48194527162}"/>
</file>

<file path=customXml/itemProps3.xml><?xml version="1.0" encoding="utf-8"?>
<ds:datastoreItem xmlns:ds="http://schemas.openxmlformats.org/officeDocument/2006/customXml" ds:itemID="{FF74D340-8406-4DD4-A627-F9B13BC4C15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21690</TotalTime>
  <Words>784</Words>
  <Application>Microsoft Office PowerPoint</Application>
  <PresentationFormat>Widescreen</PresentationFormat>
  <Paragraphs>94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Arial Black</vt:lpstr>
      <vt:lpstr>Calibri</vt:lpstr>
      <vt:lpstr>Copperplate Gothic Bold</vt:lpstr>
      <vt:lpstr>Copperplate Gothic Light</vt:lpstr>
      <vt:lpstr>CopprplGoth Bd BT</vt:lpstr>
      <vt:lpstr>Georgia</vt:lpstr>
      <vt:lpstr>Times New Roman</vt:lpstr>
      <vt:lpstr>ODOT Master - Business Card Look</vt:lpstr>
      <vt:lpstr>ODOT Master - Old School Zepher</vt:lpstr>
      <vt:lpstr>ODOT Master - Letterhead Style</vt:lpstr>
      <vt:lpstr>ODOT Master - New Look</vt:lpstr>
      <vt:lpstr>WhiteBackground</vt:lpstr>
      <vt:lpstr>PowerPoint Presentation</vt:lpstr>
      <vt:lpstr>PowerPoint Presentation</vt:lpstr>
      <vt:lpstr>Design Impact to New Structures</vt:lpstr>
      <vt:lpstr>Minimum Support Length Example #1</vt:lpstr>
      <vt:lpstr>Minimum Support Length Example #1</vt:lpstr>
      <vt:lpstr>Minimum Support Length Example #1</vt:lpstr>
      <vt:lpstr>Minimum Support Length Example #2</vt:lpstr>
      <vt:lpstr>PowerPoint Presentation</vt:lpstr>
      <vt:lpstr>Minimum Support Length Example #2</vt:lpstr>
      <vt:lpstr>Minimum Support Length Example #2</vt:lpstr>
      <vt:lpstr>Column Detailing Example #1</vt:lpstr>
      <vt:lpstr>Column Detailing Example #1</vt:lpstr>
      <vt:lpstr>Column Detailing Example #1</vt:lpstr>
      <vt:lpstr>Column Detailing Example #1</vt:lpstr>
      <vt:lpstr>Column Detailing Example #1</vt:lpstr>
      <vt:lpstr>PowerPoint Presentation</vt:lpstr>
      <vt:lpstr>Column Detailing Example #1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Column Detailing Example #2</vt:lpstr>
      <vt:lpstr>PowerPoint Presentation</vt:lpstr>
      <vt:lpstr>Horizontal Connection Force Example</vt:lpstr>
      <vt:lpstr>Horizontal Connection Force Example</vt:lpstr>
      <vt:lpstr>Horizontal Connection Force Example</vt:lpstr>
      <vt:lpstr>PowerPoint Presentation</vt:lpstr>
      <vt:lpstr>Support Crossframe Sizing Example</vt:lpstr>
      <vt:lpstr>Questions?</vt:lpstr>
    </vt:vector>
  </TitlesOfParts>
  <Company>Ohio Dept.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Update - New Structures</dc:title>
  <dc:creator>Andrew Eline</dc:creator>
  <cp:keywords/>
  <cp:lastModifiedBy>Baznik, Ed</cp:lastModifiedBy>
  <cp:revision>322</cp:revision>
  <cp:lastPrinted>2011-02-15T19:05:33Z</cp:lastPrinted>
  <dcterms:created xsi:type="dcterms:W3CDTF">2015-03-12T21:45:05Z</dcterms:created>
  <dcterms:modified xsi:type="dcterms:W3CDTF">2016-12-16T14:34:53Z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0x010100885CC6A1A93C5B4C8CEC5EBCC20591CC</vt:lpwstr>
  </property>
  <property fmtid="{D5CDD505-2E9C-101B-9397-08002B2CF9AE}" pid="3" name="Thumb">
    <vt:lpwstr>http://portal.dot.state.oh.us/Divisions/Communications/images1/PowerPoint.gifODOT Powerpoint Template as of February 3, 2009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style="border&amp;#58;0px solid;" /&gt;</vt:lpwstr>
  </property>
  <property fmtid="{D5CDD505-2E9C-101B-9397-08002B2CF9AE}" pid="6" name="Images">
    <vt:lpwstr>Documents</vt:lpwstr>
  </property>
  <property fmtid="{D5CDD505-2E9C-101B-9397-08002B2CF9AE}" pid="7" name="vti_description">
    <vt:lpwstr/>
  </property>
</Properties>
</file>